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Montserrat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0a1b71891e_1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0a1b71891e_1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a1b71891e_1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0a1b71891e_1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a1b71891e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0a1b71891e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Uğurhan → 6-11 Ekin Utku → 12-13 Uğurhan → Rebah → 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0a1ad30fd5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0a1ad30fd5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0a1b71891e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0a1b71891e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0a1fbf30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0a1fbf30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0a1b71891e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0a1b71891e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a1b71891e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a1b71891e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0a1b71891e_1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0a1b71891e_1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0a1b71891e_1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0a1b71891e_1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a1b71891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a1b71891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a1b71891e_1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a1b71891e_1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0a1ad30fd5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0a1ad30fd5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0a1b71891e_1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0a1b71891e_1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a1b71891e_1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0a1b71891e_1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0a1fbf307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0a1fbf307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a1fbf307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0a1fbf307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a1ad30fd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0a1ad30fd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1ad30fd5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a1ad30fd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a1ad30fd5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a1ad30fd5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0a1b71891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0a1b71891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made a huge data exploration but we have only included the most effective columns and goth rid of </a:t>
            </a:r>
            <a:r>
              <a:rPr lang="en"/>
              <a:t>unnecessary data</a:t>
            </a:r>
            <a:r>
              <a:rPr lang="en"/>
              <a:t> to show a clear exploration.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1b71891e_1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0a1b71891e_1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a1b71891e_1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0a1b71891e_1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a1b71891e_1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0a1b71891e_1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2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idx="1" type="subTitle"/>
          </p:nvPr>
        </p:nvSpPr>
        <p:spPr>
          <a:xfrm>
            <a:off x="285750" y="2779450"/>
            <a:ext cx="2468100" cy="19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25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Utku Alkan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Ekin Nalbantoğlu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Rebah Özkoç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Alperen Yıldız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Uğurhan Altınbaş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Metin Alperen Balta</a:t>
            </a:r>
            <a:endParaRPr/>
          </a:p>
        </p:txBody>
      </p:sp>
      <p:sp>
        <p:nvSpPr>
          <p:cNvPr id="135" name="Google Shape;135;p13"/>
          <p:cNvSpPr txBox="1"/>
          <p:nvPr>
            <p:ph type="ctrTitle"/>
          </p:nvPr>
        </p:nvSpPr>
        <p:spPr>
          <a:xfrm>
            <a:off x="3080900" y="445025"/>
            <a:ext cx="60630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100"/>
              <a:t>Bike Sharing Predictor</a:t>
            </a:r>
            <a:endParaRPr sz="4100"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0900" y="1618050"/>
            <a:ext cx="5966650" cy="30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Months</a:t>
            </a:r>
            <a:endParaRPr sz="2800"/>
          </a:p>
        </p:txBody>
      </p:sp>
      <p:sp>
        <p:nvSpPr>
          <p:cNvPr id="193" name="Google Shape;193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63" y="1447150"/>
            <a:ext cx="8958276" cy="346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/>
          <p:nvPr>
            <p:ph type="title"/>
          </p:nvPr>
        </p:nvSpPr>
        <p:spPr>
          <a:xfrm>
            <a:off x="75900" y="2114700"/>
            <a:ext cx="2142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Correlation 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Plot</a:t>
            </a:r>
            <a:endParaRPr sz="2800"/>
          </a:p>
        </p:txBody>
      </p:sp>
      <p:pic>
        <p:nvPicPr>
          <p:cNvPr id="200" name="Google Shape;20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775" y="66775"/>
            <a:ext cx="6187275" cy="500995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"/>
          <p:cNvSpPr/>
          <p:nvPr/>
        </p:nvSpPr>
        <p:spPr>
          <a:xfrm>
            <a:off x="3075375" y="4329125"/>
            <a:ext cx="3857700" cy="747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/>
          <p:nvPr>
            <p:ph type="title"/>
          </p:nvPr>
        </p:nvSpPr>
        <p:spPr>
          <a:xfrm>
            <a:off x="1297500" y="393750"/>
            <a:ext cx="70389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Arial"/>
                <a:ea typeface="Arial"/>
                <a:cs typeface="Arial"/>
                <a:sym typeface="Arial"/>
              </a:rPr>
              <a:t>Hypothesis testing </a:t>
            </a:r>
            <a:endParaRPr sz="4600"/>
          </a:p>
        </p:txBody>
      </p:sp>
      <p:sp>
        <p:nvSpPr>
          <p:cNvPr id="207" name="Google Shape;207;p24"/>
          <p:cNvSpPr txBox="1"/>
          <p:nvPr>
            <p:ph idx="1" type="body"/>
          </p:nvPr>
        </p:nvSpPr>
        <p:spPr>
          <a:xfrm>
            <a:off x="803675" y="1567550"/>
            <a:ext cx="7532700" cy="12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 confirm our </a:t>
            </a:r>
            <a:r>
              <a:rPr lang="en"/>
              <a:t>hypotheses</a:t>
            </a:r>
            <a:r>
              <a:rPr lang="en"/>
              <a:t> that some properties of a day affect rental rates.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Utilize </a:t>
            </a:r>
            <a:r>
              <a:rPr i="1" lang="en"/>
              <a:t>t</a:t>
            </a:r>
            <a:r>
              <a:rPr lang="en"/>
              <a:t>-tests if our factor only has 2 groups to compare.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Utilize Analysis of Variance Tests if our factor has more than 2 groups to compare.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i="1" lang="en"/>
              <a:t>p</a:t>
            </a:r>
            <a:r>
              <a:rPr lang="en"/>
              <a:t>-value</a:t>
            </a:r>
            <a:r>
              <a:rPr lang="en"/>
              <a:t> was taken as .05 for our tests.</a:t>
            </a:r>
            <a:endParaRPr/>
          </a:p>
        </p:txBody>
      </p:sp>
      <p:pic>
        <p:nvPicPr>
          <p:cNvPr id="208" name="Google Shape;20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700" y="2643325"/>
            <a:ext cx="7971425" cy="214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262" y="2643325"/>
            <a:ext cx="8058299" cy="214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/>
          <p:nvPr>
            <p:ph type="title"/>
          </p:nvPr>
        </p:nvSpPr>
        <p:spPr>
          <a:xfrm>
            <a:off x="1297500" y="393750"/>
            <a:ext cx="7038900" cy="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Results</a:t>
            </a:r>
            <a:endParaRPr sz="2700"/>
          </a:p>
        </p:txBody>
      </p:sp>
      <p:sp>
        <p:nvSpPr>
          <p:cNvPr id="215" name="Google Shape;215;p25"/>
          <p:cNvSpPr txBox="1"/>
          <p:nvPr>
            <p:ph idx="1" type="body"/>
          </p:nvPr>
        </p:nvSpPr>
        <p:spPr>
          <a:xfrm>
            <a:off x="642900" y="1985450"/>
            <a:ext cx="7693500" cy="18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Hypothesis tests showed that while almost all factors affect rental rates, some are significant while some are nonsignificant.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Significant factors: Temperature, Feeling Temperature, Wind Speed, Weather Conditions, Seasons.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Nonsignificant factors: Humidity, Holidays, Weekdays, Working Days.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/>
          <p:nvPr>
            <p:ph type="title"/>
          </p:nvPr>
        </p:nvSpPr>
        <p:spPr>
          <a:xfrm>
            <a:off x="1052550" y="693775"/>
            <a:ext cx="70389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Arial"/>
                <a:ea typeface="Arial"/>
                <a:cs typeface="Arial"/>
                <a:sym typeface="Arial"/>
              </a:rPr>
              <a:t>Which Machine Learning Models?</a:t>
            </a:r>
            <a:endParaRPr sz="3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6"/>
          <p:cNvSpPr txBox="1"/>
          <p:nvPr>
            <p:ph idx="1" type="body"/>
          </p:nvPr>
        </p:nvSpPr>
        <p:spPr>
          <a:xfrm>
            <a:off x="311700" y="1564475"/>
            <a:ext cx="8520600" cy="30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K-nearest N</a:t>
            </a:r>
            <a:r>
              <a:rPr lang="en"/>
              <a:t>eighbor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Linear Regression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Polynomial Regression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Decision Tree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Random Forest Regressor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Ensemble </a:t>
            </a:r>
            <a:endParaRPr/>
          </a:p>
        </p:txBody>
      </p:sp>
      <p:pic>
        <p:nvPicPr>
          <p:cNvPr id="222" name="Google Shape;2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875" y="1995475"/>
            <a:ext cx="5672126" cy="31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/>
          <p:nvPr>
            <p:ph type="title"/>
          </p:nvPr>
        </p:nvSpPr>
        <p:spPr>
          <a:xfrm>
            <a:off x="5969500" y="211575"/>
            <a:ext cx="2838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Arial"/>
                <a:ea typeface="Arial"/>
                <a:cs typeface="Arial"/>
                <a:sym typeface="Arial"/>
              </a:rPr>
              <a:t>K-n</a:t>
            </a:r>
            <a:r>
              <a:rPr lang="en" sz="3100">
                <a:latin typeface="Arial"/>
                <a:ea typeface="Arial"/>
                <a:cs typeface="Arial"/>
                <a:sym typeface="Arial"/>
              </a:rPr>
              <a:t>earest N</a:t>
            </a:r>
            <a:r>
              <a:rPr lang="en" sz="3100">
                <a:latin typeface="Arial"/>
                <a:ea typeface="Arial"/>
                <a:cs typeface="Arial"/>
                <a:sym typeface="Arial"/>
              </a:rPr>
              <a:t>eighbor</a:t>
            </a:r>
            <a:r>
              <a:rPr lang="en" sz="3100">
                <a:latin typeface="Arial"/>
                <a:ea typeface="Arial"/>
                <a:cs typeface="Arial"/>
                <a:sym typeface="Arial"/>
              </a:rPr>
              <a:t> Model</a:t>
            </a:r>
            <a:endParaRPr sz="3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00" y="211575"/>
            <a:ext cx="5664700" cy="48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2546" y="2084921"/>
            <a:ext cx="5095566" cy="10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Polynomial regression</a:t>
            </a:r>
            <a:endParaRPr/>
          </a:p>
        </p:txBody>
      </p:sp>
      <p:pic>
        <p:nvPicPr>
          <p:cNvPr id="235" name="Google Shape;2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563" y="1083425"/>
            <a:ext cx="5715824" cy="367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8"/>
          <p:cNvSpPr/>
          <p:nvPr/>
        </p:nvSpPr>
        <p:spPr>
          <a:xfrm rot="10800000">
            <a:off x="3793800" y="1157600"/>
            <a:ext cx="503700" cy="20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8"/>
          <p:cNvSpPr/>
          <p:nvPr/>
        </p:nvSpPr>
        <p:spPr>
          <a:xfrm>
            <a:off x="4029600" y="1862725"/>
            <a:ext cx="777000" cy="14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endParaRPr/>
          </a:p>
        </p:txBody>
      </p:sp>
      <p:pic>
        <p:nvPicPr>
          <p:cNvPr id="243" name="Google Shape;24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100" y="1128050"/>
            <a:ext cx="5786175" cy="361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4275" y="1128050"/>
            <a:ext cx="3039400" cy="361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9"/>
          <p:cNvSpPr/>
          <p:nvPr/>
        </p:nvSpPr>
        <p:spPr>
          <a:xfrm>
            <a:off x="7561700" y="4168375"/>
            <a:ext cx="432300" cy="417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251" name="Google Shape;251;p3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986437"/>
            <a:ext cx="7300350" cy="407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"/>
          <p:cNvSpPr txBox="1"/>
          <p:nvPr>
            <p:ph type="title"/>
          </p:nvPr>
        </p:nvSpPr>
        <p:spPr>
          <a:xfrm>
            <a:off x="97350" y="1733225"/>
            <a:ext cx="2045700" cy="18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Random Forest Regressor </a:t>
            </a:r>
            <a:endParaRPr sz="2800"/>
          </a:p>
        </p:txBody>
      </p:sp>
      <p:pic>
        <p:nvPicPr>
          <p:cNvPr id="258" name="Google Shape;25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9500" y="107612"/>
            <a:ext cx="6997376" cy="469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1"/>
          <p:cNvSpPr/>
          <p:nvPr/>
        </p:nvSpPr>
        <p:spPr>
          <a:xfrm>
            <a:off x="2143050" y="289325"/>
            <a:ext cx="1929000" cy="128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1"/>
          <p:cNvSpPr txBox="1"/>
          <p:nvPr/>
        </p:nvSpPr>
        <p:spPr>
          <a:xfrm>
            <a:off x="3514738" y="4747025"/>
            <a:ext cx="41469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n_estimators=200, random_state=42, max_features=8</a:t>
            </a:r>
            <a:endParaRPr sz="105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439325"/>
            <a:ext cx="7038900" cy="6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00"/>
              <a:t>Introduction</a:t>
            </a:r>
            <a:endParaRPr sz="2700"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578700" y="1928800"/>
            <a:ext cx="7757700" cy="22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 certain cities and regions, bike rentals have stayed fairly consistent.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Some days, the rental rates surpass or stay below the average rate.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Rental companies can make improper preparations for certain days because of this deviation.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Predicting these stray days could aid in this problem.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Machine Learning can be utilized for this goal.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</a:t>
            </a:r>
            <a:endParaRPr/>
          </a:p>
        </p:txBody>
      </p:sp>
      <p:sp>
        <p:nvSpPr>
          <p:cNvPr id="266" name="Google Shape;266;p3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600" y="952174"/>
            <a:ext cx="7658076" cy="397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</a:t>
            </a:r>
            <a:endParaRPr/>
          </a:p>
        </p:txBody>
      </p:sp>
      <p:pic>
        <p:nvPicPr>
          <p:cNvPr id="273" name="Google Shape;2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477" y="914125"/>
            <a:ext cx="3855801" cy="404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5678" y="1593725"/>
            <a:ext cx="4735923" cy="2453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80" name="Google Shape;280;p34"/>
          <p:cNvSpPr txBox="1"/>
          <p:nvPr>
            <p:ph idx="1" type="body"/>
          </p:nvPr>
        </p:nvSpPr>
        <p:spPr>
          <a:xfrm>
            <a:off x="1297500" y="1160350"/>
            <a:ext cx="7038900" cy="3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 have established before that having an idea of a specific day’s rental rates would help rental companies to maximize their profits.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By using data from various factors, we have theorized that an algorithm that could predict a day’s rental rates by interpreting these data could be created and utilized for this goal.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 have succeeded in writing a machine learning model by comparing various machine learning algorithms and finally settled on a random forest model after seeing the most accurate results.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By feeding a specific day’s data to our algorithm, it is possible to predict a roughly accurate result of a day’s rental rates as long as we know the properties of that day.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 need to increase our model scores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Collect more data for better model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Trying deep learning models</a:t>
            </a:r>
            <a:endParaRPr sz="1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Usage in Real World</a:t>
            </a:r>
            <a:endParaRPr/>
          </a:p>
        </p:txBody>
      </p:sp>
      <p:sp>
        <p:nvSpPr>
          <p:cNvPr id="286" name="Google Shape;286;p35"/>
          <p:cNvSpPr txBox="1"/>
          <p:nvPr>
            <p:ph idx="1" type="body"/>
          </p:nvPr>
        </p:nvSpPr>
        <p:spPr>
          <a:xfrm>
            <a:off x="1406950" y="3578575"/>
            <a:ext cx="4371300" cy="14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Embedding the model in a application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 fully automatic </a:t>
            </a:r>
            <a:r>
              <a:rPr lang="en"/>
              <a:t>bicycle</a:t>
            </a:r>
            <a:r>
              <a:rPr lang="en"/>
              <a:t> hiring count estimator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Mobile or web application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Weather forecasting and calendar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8625" y="3775550"/>
            <a:ext cx="2115375" cy="136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6950" y="941125"/>
            <a:ext cx="3587575" cy="24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companies use this information?</a:t>
            </a:r>
            <a:endParaRPr/>
          </a:p>
        </p:txBody>
      </p:sp>
      <p:sp>
        <p:nvSpPr>
          <p:cNvPr id="294" name="Google Shape;294;p36"/>
          <p:cNvSpPr txBox="1"/>
          <p:nvPr>
            <p:ph idx="1" type="body"/>
          </p:nvPr>
        </p:nvSpPr>
        <p:spPr>
          <a:xfrm>
            <a:off x="971450" y="15570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Deciding the </a:t>
            </a:r>
            <a:r>
              <a:rPr lang="en" sz="2400"/>
              <a:t>maintenance</a:t>
            </a:r>
            <a:r>
              <a:rPr lang="en" sz="2400"/>
              <a:t> days of the bikes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Relocating the bikes to popular regions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Determining the price policy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Providing coupons </a:t>
            </a:r>
            <a:endParaRPr sz="2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listening </a:t>
            </a:r>
            <a:r>
              <a:rPr lang="en"/>
              <a:t>:)</a:t>
            </a:r>
            <a:endParaRPr/>
          </a:p>
        </p:txBody>
      </p:sp>
      <p:sp>
        <p:nvSpPr>
          <p:cNvPr id="300" name="Google Shape;300;p37"/>
          <p:cNvSpPr txBox="1"/>
          <p:nvPr>
            <p:ph idx="1" type="body"/>
          </p:nvPr>
        </p:nvSpPr>
        <p:spPr>
          <a:xfrm>
            <a:off x="1297500" y="1567550"/>
            <a:ext cx="6214200" cy="11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/>
              <a:t>We can </a:t>
            </a:r>
            <a:r>
              <a:rPr lang="en" sz="1900"/>
              <a:t>answer</a:t>
            </a:r>
            <a:r>
              <a:rPr lang="en" sz="1900"/>
              <a:t> your questions.</a:t>
            </a:r>
            <a:endParaRPr sz="1900"/>
          </a:p>
        </p:txBody>
      </p:sp>
      <p:pic>
        <p:nvPicPr>
          <p:cNvPr id="301" name="Google Shape;3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9650" y="1307850"/>
            <a:ext cx="3511800" cy="351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Problem Definition</a:t>
            </a:r>
            <a:endParaRPr sz="2700"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613225" y="1621125"/>
            <a:ext cx="772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Every day has distinct and differing properties (temperature, weather conditions etc.).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Knowing the rental rates of an incoming day is important to make the necessary preparations.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Wrong predictions could create problems like understaffing, undersupplying, less maintenance etc.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These factors could contribute to </a:t>
            </a:r>
            <a:r>
              <a:rPr lang="en" sz="1800"/>
              <a:t>minimize</a:t>
            </a:r>
            <a:r>
              <a:rPr lang="en" sz="1800"/>
              <a:t> profits.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Utilized Datasets</a:t>
            </a:r>
            <a:endParaRPr sz="2700"/>
          </a:p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792950" y="1567550"/>
            <a:ext cx="7543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 Bike Sharing Dataset was used that is presented the UCI Machine Learning Repository.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data set contains information about the rental rates of bikes of the Capital Bikeshare System, Washington D.C., from 2011 to 2012.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data set also contains a specific day’s properties like temperature, humidity etc.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Data set contains two .csv files, day.csv and hour.csv.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There are no NULL values in the data set.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1297500" y="425900"/>
            <a:ext cx="70389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Methods</a:t>
            </a:r>
            <a:endParaRPr sz="2700"/>
          </a:p>
        </p:txBody>
      </p:sp>
      <p:sp>
        <p:nvSpPr>
          <p:cNvPr id="160" name="Google Shape;160;p17"/>
          <p:cNvSpPr txBox="1"/>
          <p:nvPr>
            <p:ph idx="1" type="body"/>
          </p:nvPr>
        </p:nvSpPr>
        <p:spPr>
          <a:xfrm>
            <a:off x="717950" y="1567550"/>
            <a:ext cx="7618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Various graphing libraries of Python to show the correlation between data.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Hypothesis tests to confirm which factors affect rental rates (</a:t>
            </a:r>
            <a:r>
              <a:rPr i="1" lang="en" sz="1800"/>
              <a:t>t</a:t>
            </a:r>
            <a:r>
              <a:rPr lang="en" sz="1800"/>
              <a:t>-tests, ANOVA tests).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Various Machine Learning algorithms to compare and find the best predictions (KNN, linear regression etc.).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Ensemble models to fine-tune and obtain the most accurate predictions.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>
            <p:ph type="title"/>
          </p:nvPr>
        </p:nvSpPr>
        <p:spPr>
          <a:xfrm>
            <a:off x="2465500" y="1540325"/>
            <a:ext cx="4103100" cy="18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latin typeface="Courier New"/>
                <a:ea typeface="Courier New"/>
                <a:cs typeface="Courier New"/>
                <a:sym typeface="Courier New"/>
              </a:rPr>
              <a:t>Data Exploration</a:t>
            </a:r>
            <a:endParaRPr b="1" sz="44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/>
          <p:nvPr>
            <p:ph idx="1" type="body"/>
          </p:nvPr>
        </p:nvSpPr>
        <p:spPr>
          <a:xfrm>
            <a:off x="1345463" y="890650"/>
            <a:ext cx="1935000" cy="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Temperature-Count</a:t>
            </a:r>
            <a:endParaRPr/>
          </a:p>
        </p:txBody>
      </p:sp>
      <p:pic>
        <p:nvPicPr>
          <p:cNvPr id="171" name="Google Shape;17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350" y="1514575"/>
            <a:ext cx="4325224" cy="321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6063" y="297625"/>
            <a:ext cx="4241737" cy="321230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9"/>
          <p:cNvSpPr txBox="1"/>
          <p:nvPr>
            <p:ph idx="1" type="body"/>
          </p:nvPr>
        </p:nvSpPr>
        <p:spPr>
          <a:xfrm>
            <a:off x="5014924" y="3509925"/>
            <a:ext cx="3504000" cy="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Feeling </a:t>
            </a:r>
            <a:r>
              <a:rPr lang="en"/>
              <a:t>Temperature-Count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>
            <p:ph type="title"/>
          </p:nvPr>
        </p:nvSpPr>
        <p:spPr>
          <a:xfrm>
            <a:off x="1297500" y="393750"/>
            <a:ext cx="2174400" cy="17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Weather situation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 </a:t>
            </a:r>
            <a:r>
              <a:rPr lang="en" sz="1550"/>
              <a:t>with hour.csv</a:t>
            </a:r>
            <a:endParaRPr sz="1550"/>
          </a:p>
        </p:txBody>
      </p:sp>
      <p:sp>
        <p:nvSpPr>
          <p:cNvPr id="179" name="Google Shape;179;p20"/>
          <p:cNvSpPr txBox="1"/>
          <p:nvPr>
            <p:ph idx="1" type="body"/>
          </p:nvPr>
        </p:nvSpPr>
        <p:spPr>
          <a:xfrm>
            <a:off x="4344300" y="153100"/>
            <a:ext cx="4799700" cy="16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 Clear, Few clouds, Partly cloudy, Partly cloudy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2: Mist + Cloudy, Mist + Broken clouds, Mist + Few clouds, Mist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3: Light Snow, Light Rain + Thunderstorm + Scattered clouds, Light Rain + Scattered clouds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4: Heavy Rain + Ice Pellets + Thunderstorm + Mist, Snow + Fog</a:t>
            </a:r>
            <a:endParaRPr/>
          </a:p>
        </p:txBody>
      </p:sp>
      <p:pic>
        <p:nvPicPr>
          <p:cNvPr id="180" name="Google Shape;180;p20"/>
          <p:cNvPicPr preferRelativeResize="0"/>
          <p:nvPr/>
        </p:nvPicPr>
        <p:blipFill rotWithShape="1">
          <a:blip r:embed="rId3">
            <a:alphaModFix/>
          </a:blip>
          <a:srcRect b="0" l="0" r="10873" t="0"/>
          <a:stretch/>
        </p:blipFill>
        <p:spPr>
          <a:xfrm>
            <a:off x="46125" y="2231175"/>
            <a:ext cx="4298176" cy="248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1600" y="2231175"/>
            <a:ext cx="4632401" cy="248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/>
          <p:nvPr>
            <p:ph type="title"/>
          </p:nvPr>
        </p:nvSpPr>
        <p:spPr>
          <a:xfrm>
            <a:off x="279500" y="2179200"/>
            <a:ext cx="1670700" cy="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Seasons</a:t>
            </a:r>
            <a:endParaRPr sz="2800"/>
          </a:p>
        </p:txBody>
      </p:sp>
      <p:pic>
        <p:nvPicPr>
          <p:cNvPr id="187" name="Google Shape;18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0525" y="152400"/>
            <a:ext cx="593807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